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9" r:id="rId2"/>
    <p:sldMasterId id="2147483701" r:id="rId3"/>
  </p:sldMasterIdLst>
  <p:notesMasterIdLst>
    <p:notesMasterId r:id="rId9"/>
  </p:notesMasterIdLst>
  <p:sldIdLst>
    <p:sldId id="326" r:id="rId4"/>
    <p:sldId id="446" r:id="rId5"/>
    <p:sldId id="257" r:id="rId6"/>
    <p:sldId id="44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383A3-943F-4BB3-9E45-CAF1489DA747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B843B-F03F-42F1-AE48-50EE8E86A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8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2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65" y="12700"/>
            <a:ext cx="12213165" cy="6978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1867" y="922338"/>
            <a:ext cx="5994400" cy="13509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4800"/>
              </a:lnSpc>
              <a:defRPr sz="4800" b="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Myriad Pro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638800" y="2222501"/>
            <a:ext cx="6350001" cy="444500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SUBHEADING</a:t>
            </a:r>
          </a:p>
        </p:txBody>
      </p:sp>
    </p:spTree>
    <p:extLst>
      <p:ext uri="{BB962C8B-B14F-4D97-AF65-F5344CB8AC3E}">
        <p14:creationId xmlns:p14="http://schemas.microsoft.com/office/powerpoint/2010/main" val="115426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0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1" y="685801"/>
            <a:ext cx="5212080" cy="5175250"/>
          </a:xfrm>
        </p:spPr>
        <p:txBody>
          <a:bodyPr/>
          <a:lstStyle>
            <a:lvl1pPr>
              <a:defRPr sz="1501"/>
            </a:lvl1pPr>
            <a:lvl2pPr>
              <a:defRPr sz="1501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33" indent="0">
              <a:buNone/>
              <a:defRPr sz="1051"/>
            </a:lvl2pPr>
            <a:lvl3pPr marL="685867" indent="0">
              <a:buNone/>
              <a:defRPr sz="900"/>
            </a:lvl3pPr>
            <a:lvl4pPr marL="1028800" indent="0">
              <a:buNone/>
              <a:defRPr sz="750"/>
            </a:lvl4pPr>
            <a:lvl5pPr marL="1371734" indent="0">
              <a:buNone/>
              <a:defRPr sz="750"/>
            </a:lvl5pPr>
            <a:lvl6pPr marL="1714667" indent="0">
              <a:buNone/>
              <a:defRPr sz="750"/>
            </a:lvl6pPr>
            <a:lvl7pPr marL="2057600" indent="0">
              <a:buNone/>
              <a:defRPr sz="750"/>
            </a:lvl7pPr>
            <a:lvl8pPr marL="2400534" indent="0">
              <a:buNone/>
              <a:defRPr sz="750"/>
            </a:lvl8pPr>
            <a:lvl9pPr marL="274346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6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3227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1" y="1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1"/>
            </a:lvl1pPr>
            <a:lvl2pPr marL="342933" indent="0">
              <a:buNone/>
              <a:defRPr sz="1501"/>
            </a:lvl2pPr>
            <a:lvl3pPr marL="685867" indent="0">
              <a:buNone/>
              <a:defRPr sz="1501"/>
            </a:lvl3pPr>
            <a:lvl4pPr marL="1028800" indent="0">
              <a:buNone/>
              <a:defRPr sz="1501"/>
            </a:lvl4pPr>
            <a:lvl5pPr marL="1371734" indent="0">
              <a:buNone/>
              <a:defRPr sz="1501"/>
            </a:lvl5pPr>
            <a:lvl6pPr marL="1714667" indent="0">
              <a:buNone/>
              <a:defRPr sz="1501"/>
            </a:lvl6pPr>
            <a:lvl7pPr marL="2057600" indent="0">
              <a:buNone/>
              <a:defRPr sz="1501"/>
            </a:lvl7pPr>
            <a:lvl8pPr marL="2400534" indent="0">
              <a:buNone/>
              <a:defRPr sz="1501"/>
            </a:lvl8pPr>
            <a:lvl9pPr marL="2743467" indent="0">
              <a:buNone/>
              <a:defRPr sz="1501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33" indent="0">
              <a:buNone/>
              <a:defRPr sz="1051"/>
            </a:lvl2pPr>
            <a:lvl3pPr marL="685867" indent="0">
              <a:buNone/>
              <a:defRPr sz="900"/>
            </a:lvl3pPr>
            <a:lvl4pPr marL="1028800" indent="0">
              <a:buNone/>
              <a:defRPr sz="750"/>
            </a:lvl4pPr>
            <a:lvl5pPr marL="1371734" indent="0">
              <a:buNone/>
              <a:defRPr sz="750"/>
            </a:lvl5pPr>
            <a:lvl6pPr marL="1714667" indent="0">
              <a:buNone/>
              <a:defRPr sz="750"/>
            </a:lvl6pPr>
            <a:lvl7pPr marL="2057600" indent="0">
              <a:buNone/>
              <a:defRPr sz="750"/>
            </a:lvl7pPr>
            <a:lvl8pPr marL="2400534" indent="0">
              <a:buNone/>
              <a:defRPr sz="750"/>
            </a:lvl8pPr>
            <a:lvl9pPr marL="274346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6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736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6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2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2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10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760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55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996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9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1306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98438"/>
            <a:ext cx="10972801" cy="9064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61068" y="1715294"/>
            <a:ext cx="9821333" cy="1294606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styles…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consupiem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dissupio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videffrebunt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vervium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non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subhead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consupiem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dissupio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videffrebunt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nos.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761068" y="3296444"/>
            <a:ext cx="9821333" cy="1294606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styles…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consupiem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dissupio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videffrebunt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vervium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non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subhead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consupiem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dissupio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videffrebunt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nos.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1761068" y="4877594"/>
            <a:ext cx="9821333" cy="1294606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styles…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consupiem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dissupio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videffrebunt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vervium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non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subhead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consupiem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dissupio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videffrebunt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nos.</a:t>
            </a:r>
            <a:endParaRPr lang="en-US" dirty="0"/>
          </a:p>
        </p:txBody>
      </p:sp>
      <p:sp>
        <p:nvSpPr>
          <p:cNvPr id="15" name="Isosceles Triangle 14"/>
          <p:cNvSpPr/>
          <p:nvPr userDrawn="1"/>
        </p:nvSpPr>
        <p:spPr>
          <a:xfrm rot="5400000">
            <a:off x="488848" y="2046748"/>
            <a:ext cx="931507" cy="690004"/>
          </a:xfrm>
          <a:prstGeom prst="triangle">
            <a:avLst/>
          </a:prstGeom>
          <a:solidFill>
            <a:srgbClr val="3374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3" fontAlgn="auto">
              <a:spcBef>
                <a:spcPts val="0"/>
              </a:spcBef>
              <a:spcAft>
                <a:spcPts val="0"/>
              </a:spcAft>
            </a:pPr>
            <a:endParaRPr lang="en-US" sz="1633" dirty="0">
              <a:solidFill>
                <a:prstClr val="white"/>
              </a:solidFill>
            </a:endParaRPr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488848" y="3608849"/>
            <a:ext cx="931507" cy="690004"/>
          </a:xfrm>
          <a:prstGeom prst="triangle">
            <a:avLst/>
          </a:prstGeom>
          <a:solidFill>
            <a:srgbClr val="3374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3" fontAlgn="auto">
              <a:spcBef>
                <a:spcPts val="0"/>
              </a:spcBef>
              <a:spcAft>
                <a:spcPts val="0"/>
              </a:spcAft>
            </a:pPr>
            <a:endParaRPr lang="en-US" sz="1633" dirty="0">
              <a:solidFill>
                <a:prstClr val="white"/>
              </a:solidFill>
            </a:endParaRPr>
          </a:p>
        </p:txBody>
      </p:sp>
      <p:sp>
        <p:nvSpPr>
          <p:cNvPr id="11" name="Isosceles Triangle 10"/>
          <p:cNvSpPr/>
          <p:nvPr userDrawn="1"/>
        </p:nvSpPr>
        <p:spPr>
          <a:xfrm rot="5400000">
            <a:off x="488848" y="5183648"/>
            <a:ext cx="931507" cy="690004"/>
          </a:xfrm>
          <a:prstGeom prst="triangle">
            <a:avLst/>
          </a:prstGeom>
          <a:solidFill>
            <a:srgbClr val="3374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3" fontAlgn="auto">
              <a:spcBef>
                <a:spcPts val="0"/>
              </a:spcBef>
              <a:spcAft>
                <a:spcPts val="0"/>
              </a:spcAft>
            </a:pPr>
            <a:endParaRPr lang="en-US" sz="1633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88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508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45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75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649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221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372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44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2" y="2207557"/>
            <a:ext cx="7213599" cy="3605472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823201" y="2207557"/>
            <a:ext cx="3759200" cy="3605472"/>
          </a:xfrm>
          <a:prstGeom prst="rect">
            <a:avLst/>
          </a:prstGeom>
          <a:solidFill>
            <a:srgbClr val="3374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3" fontAlgn="auto">
              <a:spcBef>
                <a:spcPts val="0"/>
              </a:spcBef>
              <a:spcAft>
                <a:spcPts val="0"/>
              </a:spcAft>
            </a:pPr>
            <a:endParaRPr lang="en-US" sz="1633" dirty="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1306285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98438"/>
            <a:ext cx="10972801" cy="9064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00" y="2207816"/>
            <a:ext cx="7213600" cy="36052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111067" y="2489200"/>
            <a:ext cx="3200400" cy="800100"/>
          </a:xfrm>
          <a:prstGeom prst="rect">
            <a:avLst/>
          </a:prstGeom>
        </p:spPr>
        <p:txBody>
          <a:bodyPr vert="horz"/>
          <a:lstStyle>
            <a:lvl1pPr marL="0" marR="0" indent="0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0" i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SUBHEADING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111067" y="3289300"/>
            <a:ext cx="3200400" cy="2311400"/>
          </a:xfrm>
          <a:prstGeom prst="rect">
            <a:avLst/>
          </a:prstGeom>
        </p:spPr>
        <p:txBody>
          <a:bodyPr vert="horz"/>
          <a:lstStyle>
            <a:lvl1pPr marL="0" marR="0" indent="0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 click to edit master text styles click to edit master text styles</a:t>
            </a:r>
          </a:p>
          <a:p>
            <a:pPr marL="0" marR="0" lvl="0" indent="0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8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609600" y="1700214"/>
            <a:ext cx="5147733" cy="639761"/>
          </a:xfrm>
          <a:prstGeom prst="rect">
            <a:avLst/>
          </a:prstGeom>
          <a:solidFill>
            <a:srgbClr val="3374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3" fontAlgn="auto">
              <a:spcBef>
                <a:spcPts val="0"/>
              </a:spcBef>
              <a:spcAft>
                <a:spcPts val="0"/>
              </a:spcAft>
            </a:pPr>
            <a:endParaRPr lang="en-US" sz="163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6434667" y="1700214"/>
            <a:ext cx="5147733" cy="639761"/>
          </a:xfrm>
          <a:prstGeom prst="rect">
            <a:avLst/>
          </a:prstGeom>
          <a:solidFill>
            <a:srgbClr val="3374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3" fontAlgn="auto">
              <a:spcBef>
                <a:spcPts val="0"/>
              </a:spcBef>
              <a:spcAft>
                <a:spcPts val="0"/>
              </a:spcAft>
            </a:pPr>
            <a:endParaRPr lang="en-US" sz="1633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1306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98438"/>
            <a:ext cx="10972801" cy="9064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98614"/>
            <a:ext cx="51477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>
                <a:solidFill>
                  <a:schemeClr val="bg1"/>
                </a:solidFill>
              </a:defRPr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39975"/>
            <a:ext cx="5147733" cy="3951288"/>
          </a:xfrm>
          <a:prstGeom prst="rect">
            <a:avLst/>
          </a:prstGeom>
        </p:spPr>
        <p:txBody>
          <a:bodyPr/>
          <a:lstStyle>
            <a:lvl1pPr marL="342903" marR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342903" marR="0" lvl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342903" marR="0" lvl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342903" marR="0" lvl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0"/>
          </p:nvPr>
        </p:nvSpPr>
        <p:spPr>
          <a:xfrm>
            <a:off x="6434667" y="1598614"/>
            <a:ext cx="51477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 b="1">
                <a:solidFill>
                  <a:schemeClr val="bg1"/>
                </a:solidFill>
              </a:defRPr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1"/>
          </p:nvPr>
        </p:nvSpPr>
        <p:spPr>
          <a:xfrm>
            <a:off x="6434667" y="2339975"/>
            <a:ext cx="5147733" cy="3951288"/>
          </a:xfrm>
          <a:prstGeom prst="rect">
            <a:avLst/>
          </a:prstGeom>
        </p:spPr>
        <p:txBody>
          <a:bodyPr/>
          <a:lstStyle>
            <a:lvl1pPr marL="342903" marR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342903" marR="0" lvl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342903" marR="0" lvl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342903" marR="0" lvl="0" indent="-342903" algn="l" defTabSz="4572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5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540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2"/>
                </a:solidFill>
              </a:defRPr>
            </a:lvl1pPr>
            <a:lvl2pPr marL="342933" indent="0" algn="ctr">
              <a:buNone/>
              <a:defRPr sz="1501"/>
            </a:lvl2pPr>
            <a:lvl3pPr marL="685867" indent="0" algn="ctr">
              <a:buNone/>
              <a:defRPr sz="1350"/>
            </a:lvl3pPr>
            <a:lvl4pPr marL="1028800" indent="0" algn="ctr">
              <a:buNone/>
              <a:defRPr sz="1200"/>
            </a:lvl4pPr>
            <a:lvl5pPr marL="1371734" indent="0" algn="ctr">
              <a:buNone/>
              <a:defRPr sz="1200"/>
            </a:lvl5pPr>
            <a:lvl6pPr marL="1714667" indent="0" algn="ctr">
              <a:buNone/>
              <a:defRPr sz="1200"/>
            </a:lvl6pPr>
            <a:lvl7pPr marL="2057600" indent="0" algn="ctr">
              <a:buNone/>
              <a:defRPr sz="1200"/>
            </a:lvl7pPr>
            <a:lvl8pPr marL="2400534" indent="0" algn="ctr">
              <a:buNone/>
              <a:defRPr sz="1200"/>
            </a:lvl8pPr>
            <a:lvl9pPr marL="274346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4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70"/>
            <a:ext cx="1067411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971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6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5401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6" y="4216329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3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6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5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9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3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4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8351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1" y="2286000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4" y="2286000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33" indent="0">
              <a:buNone/>
              <a:defRPr sz="1501" b="1"/>
            </a:lvl2pPr>
            <a:lvl3pPr marL="685867" indent="0">
              <a:buNone/>
              <a:defRPr sz="1350" b="1"/>
            </a:lvl3pPr>
            <a:lvl4pPr marL="1028800" indent="0">
              <a:buNone/>
              <a:defRPr sz="1200" b="1"/>
            </a:lvl4pPr>
            <a:lvl5pPr marL="1371734" indent="0">
              <a:buNone/>
              <a:defRPr sz="1200" b="1"/>
            </a:lvl5pPr>
            <a:lvl6pPr marL="1714667" indent="0">
              <a:buNone/>
              <a:defRPr sz="1200" b="1"/>
            </a:lvl6pPr>
            <a:lvl7pPr marL="2057600" indent="0">
              <a:buNone/>
              <a:defRPr sz="1200" b="1"/>
            </a:lvl7pPr>
            <a:lvl8pPr marL="2400534" indent="0">
              <a:buNone/>
              <a:defRPr sz="1200" b="1"/>
            </a:lvl8pPr>
            <a:lvl9pPr marL="274346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8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33" indent="0">
              <a:buNone/>
              <a:defRPr sz="1501" b="1"/>
            </a:lvl2pPr>
            <a:lvl3pPr marL="685867" indent="0">
              <a:buNone/>
              <a:defRPr sz="1350" b="1"/>
            </a:lvl3pPr>
            <a:lvl4pPr marL="1028800" indent="0">
              <a:buNone/>
              <a:defRPr sz="1200" b="1"/>
            </a:lvl4pPr>
            <a:lvl5pPr marL="1371734" indent="0">
              <a:buNone/>
              <a:defRPr sz="1200" b="1"/>
            </a:lvl5pPr>
            <a:lvl6pPr marL="1714667" indent="0">
              <a:buNone/>
              <a:defRPr sz="1200" b="1"/>
            </a:lvl6pPr>
            <a:lvl7pPr marL="2057600" indent="0">
              <a:buNone/>
              <a:defRPr sz="1200" b="1"/>
            </a:lvl7pPr>
            <a:lvl8pPr marL="2400534" indent="0">
              <a:buNone/>
              <a:defRPr sz="1200" b="1"/>
            </a:lvl8pPr>
            <a:lvl9pPr marL="274346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8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4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33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xStyles>
    <p:titleStyle>
      <a:lvl1pPr algn="ctr" defTabSz="45720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3" indent="-342903" algn="l" defTabSz="457203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5" indent="-285752" algn="l" defTabSz="457203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45720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457203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457203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45720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45720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45720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45720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457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49EE712C-18A9-4D2A-9BF0-2AD7F94D531B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A1CAA78C-6170-4AF6-A159-1CC2D0CABA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905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67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64" indent="-288064" algn="l" defTabSz="685867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67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1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800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734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667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600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534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1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467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1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401" indent="-288064" algn="l" defTabSz="68586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1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33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67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00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34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67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00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534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467" algn="l" defTabSz="6858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FA4F-F376-4129-9A01-DCAB127693E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D0E5A2D-373B-44B1-A376-07E8138227D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66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359" y="241541"/>
            <a:ext cx="8400502" cy="15284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DEVELOPING ISSUES /INITIATIVES</a:t>
            </a:r>
            <a:br>
              <a:rPr lang="en-US" sz="3200" b="1" dirty="0">
                <a:solidFill>
                  <a:schemeClr val="tx1"/>
                </a:solidFill>
              </a:rPr>
            </a:br>
            <a:br>
              <a:rPr lang="en-US" sz="254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133512" y="5571945"/>
            <a:ext cx="5962487" cy="1286055"/>
          </a:xfrm>
        </p:spPr>
        <p:txBody>
          <a:bodyPr/>
          <a:lstStyle/>
          <a:p>
            <a:r>
              <a:rPr lang="en-US" sz="1633" b="1" dirty="0">
                <a:solidFill>
                  <a:schemeClr val="tx1"/>
                </a:solidFill>
              </a:rPr>
              <a:t>Timothy R Gablehouse </a:t>
            </a:r>
          </a:p>
          <a:p>
            <a:r>
              <a:rPr lang="en-US" sz="1633" dirty="0">
                <a:solidFill>
                  <a:schemeClr val="tx1"/>
                </a:solidFill>
              </a:rPr>
              <a:t>Member, Colorado Emergency Planning Commission (SERC); </a:t>
            </a:r>
          </a:p>
          <a:p>
            <a:r>
              <a:rPr lang="en-US" sz="1633" dirty="0">
                <a:solidFill>
                  <a:schemeClr val="tx1"/>
                </a:solidFill>
              </a:rPr>
              <a:t>Board Member Colorado Emergency Preparedness Partnership, Inc. Past-President, Board Member NASTTPO</a:t>
            </a:r>
          </a:p>
          <a:p>
            <a:r>
              <a:rPr lang="en-US" sz="1633" dirty="0">
                <a:solidFill>
                  <a:schemeClr val="tx1"/>
                </a:solidFill>
              </a:rPr>
              <a:t>Attorney, Gablehouse Granberg LLC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5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99DC-E3EA-4E2C-88CD-D73F42B1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53" y="306251"/>
            <a:ext cx="11725834" cy="56899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INFORMATION FOR LEPCS/SERCS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76777-F669-4C8D-B439-084B7B21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101" y="1129553"/>
            <a:ext cx="10241280" cy="564776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aramond" panose="02020404030301010803" pitchFamily="18" charset="0"/>
              </a:rPr>
              <a:t>NASTTPO guidance document for LEPCs</a:t>
            </a:r>
          </a:p>
          <a:p>
            <a:pPr lvl="1"/>
            <a:r>
              <a:rPr lang="en-US" sz="2800" b="1" dirty="0">
                <a:latin typeface="Garamond" panose="02020404030301010803" pitchFamily="18" charset="0"/>
              </a:rPr>
              <a:t>Public access to information</a:t>
            </a:r>
          </a:p>
          <a:p>
            <a:pPr lvl="1"/>
            <a:r>
              <a:rPr lang="en-US" sz="2800" b="1" dirty="0">
                <a:latin typeface="Garamond" panose="02020404030301010803" pitchFamily="18" charset="0"/>
              </a:rPr>
              <a:t>Climate change</a:t>
            </a:r>
          </a:p>
          <a:p>
            <a:r>
              <a:rPr lang="en-US" sz="3000" b="1" dirty="0">
                <a:latin typeface="Garamond" panose="02020404030301010803" pitchFamily="18" charset="0"/>
              </a:rPr>
              <a:t>Advanced issues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Getting information from facilities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Changing hearts and minds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ASTM STANDARD E3241 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Civil rights and EJ</a:t>
            </a:r>
            <a:endParaRPr lang="en-US" sz="3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2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940" y="249147"/>
            <a:ext cx="7202041" cy="55301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Garamond" panose="02020404030301010803" pitchFamily="18" charset="0"/>
              </a:rPr>
              <a:t>PHMSA - HMEP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8" y="1286055"/>
            <a:ext cx="11083310" cy="4700654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3200" b="1" dirty="0">
                <a:latin typeface="Garamond" panose="02020404030301010803" pitchFamily="18" charset="0"/>
                <a:ea typeface="Segoe UI Emoji" panose="020B0502040204020203" pitchFamily="34" charset="0"/>
              </a:rPr>
              <a:t>They have asked and we do need to participate.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3200" b="1" dirty="0">
                <a:latin typeface="Garamond" panose="02020404030301010803" pitchFamily="18" charset="0"/>
                <a:ea typeface="Segoe UI Emoji" panose="020B0502040204020203" pitchFamily="34" charset="0"/>
              </a:rPr>
              <a:t>Statute and regulations are important but reality matters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3200" b="1" dirty="0">
                <a:latin typeface="Garamond" panose="02020404030301010803" pitchFamily="18" charset="0"/>
                <a:ea typeface="Segoe UI Emoji" panose="020B0502040204020203" pitchFamily="34" charset="0"/>
              </a:rPr>
              <a:t>	- They want us to use the money and demonstrate value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en-US" sz="32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622219" fontAlgn="base">
              <a:spcBef>
                <a:spcPct val="0"/>
              </a:spcBef>
              <a:spcAft>
                <a:spcPct val="0"/>
              </a:spcAft>
              <a:defRPr/>
            </a:pPr>
            <a:fld id="{398AE480-D84F-490C-9BC0-1C03E516E9C0}" type="slidenum">
              <a:rPr lang="en-US" sz="825" b="1" spc="-53">
                <a:solidFill>
                  <a:srgbClr val="FFFFFF"/>
                </a:solidFill>
                <a:latin typeface="Rockwell"/>
                <a:cs typeface="Arial" panose="020B0604020202020204" pitchFamily="34" charset="0"/>
              </a:rPr>
              <a:pPr algn="ctr" defTabSz="622219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825" b="1" spc="-53" dirty="0">
              <a:solidFill>
                <a:srgbClr val="FFFFFF"/>
              </a:solidFill>
              <a:latin typeface="Rockwel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6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134D-BDC0-DBEE-649F-DE996E78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23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Garamond" panose="02020404030301010803" pitchFamily="18" charset="0"/>
              </a:rPr>
              <a:t>DEMONSTRATE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6FE1-925C-10F8-48D5-05A2C204D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3040"/>
            <a:ext cx="9601200" cy="440436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We live in a world of metrics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We are not successful unless we can measure something that shows we are successful.</a:t>
            </a:r>
          </a:p>
          <a:p>
            <a:r>
              <a:rPr lang="en-US" sz="3600" b="1" dirty="0">
                <a:latin typeface="Garamond" panose="02020404030301010803" pitchFamily="18" charset="0"/>
              </a:rPr>
              <a:t>We can define that for our programs or let others define it.</a:t>
            </a:r>
          </a:p>
          <a:p>
            <a:pPr lvl="1"/>
            <a:r>
              <a:rPr lang="en-US" sz="3600" b="1" dirty="0">
                <a:latin typeface="Garamond" panose="02020404030301010803" pitchFamily="18" charset="0"/>
              </a:rPr>
              <a:t>20-20 hindsight</a:t>
            </a:r>
          </a:p>
        </p:txBody>
      </p:sp>
    </p:spTree>
    <p:extLst>
      <p:ext uri="{BB962C8B-B14F-4D97-AF65-F5344CB8AC3E}">
        <p14:creationId xmlns:p14="http://schemas.microsoft.com/office/powerpoint/2010/main" val="26364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48" y="2581729"/>
            <a:ext cx="1053630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Timothy Gablehouse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tgablehouse@att.net OR tgablehouse@gcgllc.com 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303.572.0050</a:t>
            </a:r>
          </a:p>
          <a:p>
            <a:pPr marL="0" indent="0">
              <a:buNone/>
            </a:pPr>
            <a:r>
              <a:rPr lang="en-US" sz="2800" b="1" dirty="0">
                <a:latin typeface="Garamond" panose="02020404030301010803" pitchFamily="18" charset="0"/>
              </a:rPr>
              <a:t>Let me know if you want to be on the email list or want documents.</a:t>
            </a:r>
          </a:p>
        </p:txBody>
      </p:sp>
    </p:spTree>
    <p:extLst>
      <p:ext uri="{BB962C8B-B14F-4D97-AF65-F5344CB8AC3E}">
        <p14:creationId xmlns:p14="http://schemas.microsoft.com/office/powerpoint/2010/main" val="86810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2144</TotalTime>
  <Words>173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Franklin Gothic Book</vt:lpstr>
      <vt:lpstr>Garamond</vt:lpstr>
      <vt:lpstr>Palatino Linotype</vt:lpstr>
      <vt:lpstr>Rockwell</vt:lpstr>
      <vt:lpstr>Office Theme</vt:lpstr>
      <vt:lpstr>Crop</vt:lpstr>
      <vt:lpstr>Gallery</vt:lpstr>
      <vt:lpstr>DEVELOPING ISSUES /INITIATIVES  </vt:lpstr>
      <vt:lpstr>INFORMATION FOR LEPCS/SERCS</vt:lpstr>
      <vt:lpstr>PHMSA - HMEP</vt:lpstr>
      <vt:lpstr>DEMONSTRATE SUCCESS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Gablehouse</dc:creator>
  <cp:lastModifiedBy>Timothy Gablehouse</cp:lastModifiedBy>
  <cp:revision>26</cp:revision>
  <dcterms:created xsi:type="dcterms:W3CDTF">2021-09-08T13:32:43Z</dcterms:created>
  <dcterms:modified xsi:type="dcterms:W3CDTF">2023-04-19T13:55:28Z</dcterms:modified>
</cp:coreProperties>
</file>